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57" r:id="rId3"/>
    <p:sldId id="288" r:id="rId4"/>
    <p:sldId id="258" r:id="rId5"/>
    <p:sldId id="263" r:id="rId6"/>
    <p:sldId id="264" r:id="rId7"/>
    <p:sldId id="270" r:id="rId8"/>
    <p:sldId id="271" r:id="rId9"/>
    <p:sldId id="285" r:id="rId10"/>
    <p:sldId id="286" r:id="rId11"/>
    <p:sldId id="287" r:id="rId12"/>
    <p:sldId id="275" r:id="rId13"/>
    <p:sldId id="276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b="1" dirty="0"/>
              <a:t>В повседневной жизни вы часто используете полиэтиленовые пакеты?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повседневной жизни вы часто используете полиэтиленовые пакеты?</c:v>
                </c:pt>
              </c:strCache>
            </c:strRef>
          </c:tx>
          <c:explosion val="25"/>
          <c:dPt>
            <c:idx val="0"/>
            <c:explosion val="27"/>
          </c:dPt>
          <c:cat>
            <c:strRef>
              <c:f>Лист1!$A$2:$A$3</c:f>
              <c:strCache>
                <c:ptCount val="2"/>
                <c:pt idx="0">
                  <c:v>а) Часто 88%</c:v>
                </c:pt>
                <c:pt idx="1">
                  <c:v>б) Нет 12%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71972154902685248"/>
          <c:y val="0.50818032969014348"/>
          <c:w val="0.2700244223510051"/>
          <c:h val="0.24612611349194358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После использования пакетов Вы?</a:t>
            </a:r>
          </a:p>
        </c:rich>
      </c:tx>
      <c:layout>
        <c:manualLayout>
          <c:xMode val="edge"/>
          <c:yMode val="edge"/>
          <c:x val="0.14801949393537175"/>
          <c:y val="3.7015777396475845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После использования пакетов Вы?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а) Его выкидываете 46%</c:v>
                </c:pt>
                <c:pt idx="1">
                  <c:v>б)Оставляете для дальнейшего использования 54%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54</c:v>
                </c:pt>
              </c:numCache>
            </c:numRef>
          </c:val>
        </c:ser>
        <c:dLbls/>
      </c:pie3DChart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0.68336827097184139"/>
          <c:y val="0.37134248457990277"/>
          <c:w val="0.28054692266161457"/>
          <c:h val="0.3278270864279826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Вы знаете о вреде </a:t>
            </a:r>
            <a:r>
              <a:rPr lang="ru-RU" sz="2400" dirty="0" smtClean="0"/>
              <a:t>который </a:t>
            </a:r>
            <a:r>
              <a:rPr lang="ru-RU" sz="2400" dirty="0"/>
              <a:t>наносят </a:t>
            </a:r>
            <a:r>
              <a:rPr lang="ru-RU" sz="2400" dirty="0" smtClean="0"/>
              <a:t>экологии </a:t>
            </a:r>
            <a:r>
              <a:rPr lang="ru-RU" sz="2400" dirty="0"/>
              <a:t>полиэтиленовые пакеты?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знаете о вреде котырый наносят экологиии полиэтиленовые пакеты?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Да 43,5%</c:v>
                </c:pt>
                <c:pt idx="1">
                  <c:v>Нет 19,5%</c:v>
                </c:pt>
                <c:pt idx="2">
                  <c:v>Знаю, но мне всё равно 37%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43.5</c:v>
                </c:pt>
                <c:pt idx="1">
                  <c:v>19.5</c:v>
                </c:pt>
                <c:pt idx="2">
                  <c:v>37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Вы готовы отказаться от использования пакетов?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гатовы отказаться от использования пакетов?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 23%</c:v>
                </c:pt>
                <c:pt idx="1">
                  <c:v>Нет 77%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</c:v>
                </c:pt>
                <c:pt idx="1">
                  <c:v>77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80641374031512991"/>
          <c:y val="0.47135721585810925"/>
          <c:w val="0.18085136607638266"/>
          <c:h val="0.18564382828563269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C59B8-F36A-4219-82AB-8919B68C064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8BE4E-9AD6-4780-ACF2-149F81BAFE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81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8BE4E-9AD6-4780-ACF2-149F81BAFE8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642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8BE4E-9AD6-4780-ACF2-149F81BAFE8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7888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1BF19DE-1B48-4214-9A42-7ADC3DDB4553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AC95B13-6F26-455D-B26B-0C27E1DB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\\wiki\%D0%9C%D1%83%D1%81%D0%BE%D1%80" TargetMode="External"/><Relationship Id="rId2" Type="http://schemas.openxmlformats.org/officeDocument/2006/relationships/hyperlink" Target="file:///\\wiki\%D0%9C%D0%B8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\\wiki\%D0%9C%D0%B8%D1%80%D0%BE%D0%B2%D0%BE%D0%B9_%D0%BE%D0%BA%D0%B5%D0%B0%D0%BD" TargetMode="External"/><Relationship Id="rId4" Type="http://schemas.openxmlformats.org/officeDocument/2006/relationships/hyperlink" Target="file:///\\wiki\%D0%9F%D0%BB%D0%B0%D1%81%D1%82%D0%B8%D0%B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14422"/>
            <a:ext cx="8280920" cy="256504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Century Gothic" pitchFamily="34" charset="0"/>
              </a:rPr>
              <a:t>Исследовательская </a:t>
            </a:r>
            <a:r>
              <a:rPr lang="ru-RU" altLang="ru-RU" sz="2800" b="1" dirty="0">
                <a:solidFill>
                  <a:schemeClr val="tx1"/>
                </a:solidFill>
                <a:latin typeface="Century Gothic" pitchFamily="34" charset="0"/>
              </a:rPr>
              <a:t>работа </a:t>
            </a:r>
            <a:r>
              <a:rPr lang="ru-RU" altLang="ru-RU" sz="2800" dirty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2800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Century Gothic" pitchFamily="34" charset="0"/>
              </a:rPr>
              <a:t>                  </a:t>
            </a:r>
            <a:r>
              <a:rPr lang="ru-RU" altLang="ru-RU" sz="2800" dirty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2800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sz="4400" dirty="0" smtClean="0"/>
              <a:t>«</a:t>
            </a:r>
            <a:r>
              <a:rPr lang="ru-RU" sz="4400" dirty="0" smtClean="0"/>
              <a:t>Загрязнение окружающей среды полиэтиленовыми пакетами»</a:t>
            </a:r>
            <a:br>
              <a:rPr lang="ru-RU" sz="4400" dirty="0" smtClean="0"/>
            </a:br>
            <a:r>
              <a:rPr lang="ru-RU" altLang="ru-RU" sz="4400" dirty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altLang="ru-RU" sz="4400" dirty="0">
                <a:solidFill>
                  <a:schemeClr val="tx1"/>
                </a:solidFill>
                <a:latin typeface="Century Gothic" pitchFamily="34" charset="0"/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rot="10800000" flipV="1">
            <a:off x="5580112" y="3861048"/>
            <a:ext cx="3259088" cy="1296144"/>
          </a:xfrm>
        </p:spPr>
        <p:txBody>
          <a:bodyPr>
            <a:noAutofit/>
          </a:bodyPr>
          <a:lstStyle/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3573016"/>
            <a:ext cx="3810282" cy="282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867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615469771"/>
              </p:ext>
            </p:extLst>
          </p:nvPr>
        </p:nvGraphicFramePr>
        <p:xfrm>
          <a:off x="539552" y="476672"/>
          <a:ext cx="813690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854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277481386"/>
              </p:ext>
            </p:extLst>
          </p:nvPr>
        </p:nvGraphicFramePr>
        <p:xfrm>
          <a:off x="611560" y="476672"/>
          <a:ext cx="7992888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886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32859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/>
              <a:t>результате проделанной работы мы выяснили историю полиэтиленовых пакетов. Они удобны в применении, благодаря таким свойствам, как легкость, упругость, прочность, и поэтому занимают большое место в жизни человека. Но вместе с тем наносят огромный вред природе – их невозможно уничтожить </a:t>
            </a:r>
            <a:r>
              <a:rPr lang="ru-RU" sz="2400" b="1" dirty="0" smtClean="0"/>
              <a:t>после использования</a:t>
            </a:r>
            <a:r>
              <a:rPr lang="ru-RU" sz="2400" b="1" dirty="0"/>
              <a:t>. Мы отметили низкий уровень культуры жителей - территории около домов завалены мусором, нет мусорных баков, очень много несанкционированных свалок. Возмущает бездействие городских служб отвечающих за чистоту в городе 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60648"/>
            <a:ext cx="2892138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Вывод: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18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78539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600" b="1" dirty="0" smtClean="0"/>
              <a:t>1) Помогать </a:t>
            </a:r>
            <a:r>
              <a:rPr lang="ru-RU" sz="2600" b="1" dirty="0"/>
              <a:t>родителям  содержать в чистоте территории во круг своих домов, принимать самое активное участие в уборке территории школы.</a:t>
            </a:r>
          </a:p>
          <a:p>
            <a:pPr marL="0" lvl="0" indent="0">
              <a:buNone/>
            </a:pPr>
            <a:r>
              <a:rPr lang="ru-RU" sz="2600" b="1" dirty="0" smtClean="0"/>
              <a:t>2) Необходимо </a:t>
            </a:r>
            <a:r>
              <a:rPr lang="ru-RU" sz="2600" b="1" dirty="0"/>
              <a:t>взять за правило – идти за покупкой в магазин или на рынок со своей сумкой (авоськой, рюкзаком, сеткой и т.д.), т.е. тарой  многоразового использования. </a:t>
            </a:r>
          </a:p>
        </p:txBody>
      </p:sp>
      <p:pic>
        <p:nvPicPr>
          <p:cNvPr id="4" name="Picture 6" descr="http://product-images.reusablebags.com/large-500x500/MK-B5_ai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4653136"/>
            <a:ext cx="3012996" cy="2204864"/>
          </a:xfrm>
          <a:prstGeom prst="rect">
            <a:avLst/>
          </a:prstGeom>
          <a:noFill/>
        </p:spPr>
      </p:pic>
      <p:pic>
        <p:nvPicPr>
          <p:cNvPr id="6" name="Picture 3" descr="notplasticbag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51720" y="4581128"/>
            <a:ext cx="1872208" cy="2116459"/>
          </a:xfrm>
          <a:prstGeom prst="rect">
            <a:avLst/>
          </a:prstGeo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323528" y="260648"/>
            <a:ext cx="8496944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Мы предлагаем свое решение проблемы: </a:t>
            </a:r>
          </a:p>
        </p:txBody>
      </p:sp>
    </p:spTree>
    <p:extLst>
      <p:ext uri="{BB962C8B-B14F-4D97-AF65-F5344CB8AC3E}">
        <p14:creationId xmlns:p14="http://schemas.microsoft.com/office/powerpoint/2010/main" xmlns="" val="255312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08912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3) Проводить </a:t>
            </a:r>
            <a:r>
              <a:rPr lang="ru-RU" b="1" dirty="0"/>
              <a:t>регулярно акции  «Скажи полиэтиленовому пакету НЕТ!» . Эта акция призвана ограничить применение полиэтиленовых </a:t>
            </a:r>
            <a:r>
              <a:rPr lang="ru-RU" b="1" dirty="0" smtClean="0"/>
              <a:t>пакетов</a:t>
            </a:r>
            <a:r>
              <a:rPr lang="ru-RU" b="1" dirty="0"/>
              <a:t>.</a:t>
            </a:r>
          </a:p>
          <a:p>
            <a:pPr marL="36576" indent="0">
              <a:buNone/>
            </a:pP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2852936"/>
            <a:ext cx="80648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Из порванного полиэтиленового пакета можно сделать нарядную сумку, кухонный фартук, напольный коврик</a:t>
            </a:r>
            <a:r>
              <a:rPr lang="ru-RU" sz="2800" b="1" dirty="0" smtClean="0"/>
              <a:t>. </a:t>
            </a:r>
            <a:endParaRPr lang="ru-RU" sz="2800" b="1" dirty="0" smtClean="0"/>
          </a:p>
          <a:p>
            <a:r>
              <a:rPr lang="ru-RU" sz="2800" b="1" dirty="0" smtClean="0"/>
              <a:t>4)Организовать </a:t>
            </a:r>
            <a:r>
              <a:rPr lang="ru-RU" sz="2800" b="1" dirty="0" smtClean="0"/>
              <a:t>публичное выступление с результатами своей работы перед учащимися.</a:t>
            </a:r>
          </a:p>
          <a:p>
            <a:endParaRPr lang="ru-RU" sz="2800" b="1" dirty="0" smtClean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30386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01008"/>
            <a:ext cx="7848872" cy="177281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>привлечь </a:t>
            </a:r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внимание </a:t>
            </a: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>учащихся </a:t>
            </a:r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школы и взрослых </a:t>
            </a: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>к </a:t>
            </a:r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губительному воздействию полиэтиленовых пакетов </a:t>
            </a: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>на </a:t>
            </a:r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окружающую </a:t>
            </a: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+mn-lt"/>
              </a:rPr>
              <a:t>среду</a:t>
            </a:r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ru-RU" altLang="ru-RU" sz="2400" dirty="0">
                <a:solidFill>
                  <a:srgbClr val="FF0000"/>
                </a:solidFill>
                <a:latin typeface="+mn-lt"/>
              </a:rPr>
              <a:t/>
            </a:r>
            <a:br>
              <a:rPr lang="ru-RU" altLang="ru-RU" sz="2400" dirty="0">
                <a:solidFill>
                  <a:srgbClr val="FF0000"/>
                </a:solidFill>
                <a:latin typeface="+mn-lt"/>
              </a:rPr>
            </a:br>
            <a:endParaRPr lang="ru-RU" altLang="ru-RU" sz="2400" b="1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6672"/>
            <a:ext cx="8136904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altLang="ru-RU" sz="6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Цель </a:t>
            </a:r>
            <a:r>
              <a:rPr lang="ru-RU" altLang="ru-RU" sz="6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работы: </a:t>
            </a:r>
            <a:endParaRPr lang="ru-RU" sz="6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92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1340768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b="1" dirty="0" smtClean="0"/>
              <a:t>Познакомится с  историей  появления, использования, значения для жизни человека и природы полиэтиленовых пакетов.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b="1" dirty="0" smtClean="0"/>
              <a:t>Показать губительное для всего живого свойство полиэтиленовых пакетов.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b="1" dirty="0" smtClean="0"/>
              <a:t>Провести социологический опрос и мониторинг по вопросу исследования.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b="1" dirty="0" smtClean="0"/>
              <a:t>Привлечь детей и взрослых к личному участию в решении проблемы бытовых отходов.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/>
              <a:t>Сделать выводы, предложить свои варианты решения проблемы.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0242" y="506151"/>
            <a:ext cx="8352928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Задачи: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7467600" cy="612068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 marL="36576" indent="0" algn="ctr">
              <a:buNone/>
            </a:pPr>
            <a:endParaRPr lang="ru-RU" sz="2400" b="1" dirty="0" smtClean="0"/>
          </a:p>
          <a:p>
            <a:pPr marL="36576" indent="0">
              <a:buNone/>
            </a:pPr>
            <a:r>
              <a:rPr lang="ru-RU" sz="2400" b="1" dirty="0" smtClean="0"/>
              <a:t>предположим</a:t>
            </a:r>
            <a:r>
              <a:rPr lang="ru-RU" sz="2400" b="1" dirty="0"/>
              <a:t>, что можно меньше засорять землю и наносить вред природе, если использовать полиэтиленовые пакеты максимально долго, найти им полезное применение или заменить их </a:t>
            </a:r>
            <a:r>
              <a:rPr lang="ru-RU" sz="2400" b="1" dirty="0" smtClean="0"/>
              <a:t>сумками</a:t>
            </a:r>
            <a:r>
              <a:rPr lang="ru-RU" sz="2400" b="1" dirty="0"/>
              <a:t>.  </a:t>
            </a:r>
          </a:p>
          <a:p>
            <a:pPr>
              <a:buNone/>
            </a:pPr>
            <a:r>
              <a:rPr lang="ru-RU" altLang="ru-RU" sz="2400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endParaRPr lang="ru-RU" altLang="ru-RU" sz="2400" b="1" i="1" dirty="0" smtClean="0"/>
          </a:p>
          <a:p>
            <a:pPr>
              <a:buNone/>
            </a:pPr>
            <a:r>
              <a:rPr lang="ru-RU" altLang="ru-RU" sz="2400" b="1" i="1" dirty="0" smtClean="0"/>
              <a:t>полиэтиленовые пакеты</a:t>
            </a:r>
            <a:endParaRPr lang="ru-RU" altLang="ru-RU" sz="2400" b="1" i="1" dirty="0"/>
          </a:p>
          <a:p>
            <a:pPr>
              <a:buNone/>
            </a:pPr>
            <a:r>
              <a:rPr lang="ru-RU" altLang="ru-RU" sz="2400" dirty="0"/>
              <a:t> </a:t>
            </a:r>
            <a:endParaRPr lang="ru-RU" altLang="ru-RU" sz="2400" dirty="0">
              <a:solidFill>
                <a:schemeClr val="bg1"/>
              </a:solidFill>
            </a:endParaRPr>
          </a:p>
          <a:p>
            <a:pPr>
              <a:buNone/>
            </a:pPr>
            <a:endParaRPr lang="ru-RU" altLang="ru-RU" sz="2400" b="1" i="1" dirty="0" smtClean="0">
              <a:solidFill>
                <a:schemeClr val="tx1">
                  <a:lumMod val="95000"/>
                </a:schemeClr>
              </a:solidFill>
            </a:endParaRPr>
          </a:p>
          <a:p>
            <a:pPr>
              <a:buNone/>
            </a:pPr>
            <a:r>
              <a:rPr lang="ru-RU" altLang="ru-RU" sz="2400" b="1" i="1" dirty="0" smtClean="0">
                <a:solidFill>
                  <a:schemeClr val="tx1">
                    <a:lumMod val="95000"/>
                  </a:schemeClr>
                </a:solidFill>
              </a:rPr>
              <a:t>вредное воздействие</a:t>
            </a:r>
            <a:r>
              <a:rPr lang="ru-RU" sz="2400" b="1" i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400" b="1" i="1" dirty="0"/>
              <a:t>полиэтиленовых пакетов на окружающую среду</a:t>
            </a:r>
            <a:r>
              <a:rPr lang="ru-RU" altLang="ru-RU" sz="2400" b="1" i="1" dirty="0" smtClean="0">
                <a:solidFill>
                  <a:srgbClr val="FF0000"/>
                </a:solidFill>
              </a:rPr>
              <a:t> </a:t>
            </a:r>
            <a:endParaRPr lang="ru-RU" alt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05755" y="332656"/>
            <a:ext cx="360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08920"/>
            <a:ext cx="58625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endParaRPr lang="ru-RU" alt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alt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6046" y="3933056"/>
            <a:ext cx="3145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7864" y="332656"/>
            <a:ext cx="6768752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Гипотеза: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6254" y="3140968"/>
            <a:ext cx="8116185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Объект исследования:</a:t>
            </a:r>
            <a:endParaRPr lang="ru-RU" sz="4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437112"/>
            <a:ext cx="8116185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Предмет исследования:</a:t>
            </a:r>
            <a:endParaRPr lang="ru-RU" sz="4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78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7992888" cy="4353347"/>
          </a:xfrm>
        </p:spPr>
        <p:txBody>
          <a:bodyPr>
            <a:normAutofit fontScale="85000" lnSpcReduction="20000"/>
          </a:bodyPr>
          <a:lstStyle/>
          <a:p>
            <a:r>
              <a:rPr lang="ru-RU" sz="3200" b="1" dirty="0"/>
              <a:t>производятся из важнейших невосстанавливаемых </a:t>
            </a:r>
            <a:r>
              <a:rPr lang="ru-RU" sz="3200" b="1" dirty="0" smtClean="0"/>
              <a:t>природных </a:t>
            </a:r>
            <a:r>
              <a:rPr lang="ru-RU" sz="3200" b="1" dirty="0"/>
              <a:t>ресурсов - газа, угля, </a:t>
            </a:r>
            <a:r>
              <a:rPr lang="ru-RU" sz="3200" b="1" dirty="0" smtClean="0"/>
              <a:t>нефти</a:t>
            </a:r>
            <a:r>
              <a:rPr lang="ru-RU" sz="3200" b="1" dirty="0"/>
              <a:t>;</a:t>
            </a:r>
            <a:endParaRPr lang="ru-RU" sz="3200" b="1" dirty="0" smtClean="0"/>
          </a:p>
          <a:p>
            <a:r>
              <a:rPr lang="ru-RU" sz="3200" b="1" dirty="0" smtClean="0"/>
              <a:t> </a:t>
            </a:r>
            <a:r>
              <a:rPr lang="ru-RU" sz="3200" b="1" dirty="0"/>
              <a:t>очень долговечны и с трудом </a:t>
            </a:r>
            <a:r>
              <a:rPr lang="ru-RU" sz="3200" b="1" dirty="0" smtClean="0"/>
              <a:t>разлагаются ( более 500 лет);    </a:t>
            </a:r>
          </a:p>
          <a:p>
            <a:r>
              <a:rPr lang="ru-RU" sz="3200" b="1" dirty="0" smtClean="0"/>
              <a:t>при </a:t>
            </a:r>
            <a:r>
              <a:rPr lang="ru-RU" sz="3200" b="1" dirty="0"/>
              <a:t>сжигании </a:t>
            </a:r>
            <a:r>
              <a:rPr lang="ru-RU" sz="3200" b="1" dirty="0" smtClean="0"/>
              <a:t> </a:t>
            </a:r>
            <a:r>
              <a:rPr lang="ru-RU" sz="3200" b="1" dirty="0"/>
              <a:t>выделяются ядовитые канцерогенные и мутагенные вещества, способствующие развитию в организме человека раковых клеток и возникновению генетических </a:t>
            </a:r>
            <a:r>
              <a:rPr lang="ru-RU" sz="3200" b="1" dirty="0" smtClean="0"/>
              <a:t>мутаций</a:t>
            </a:r>
            <a:r>
              <a:rPr lang="ru-RU" sz="3200" b="1" dirty="0"/>
              <a:t>,</a:t>
            </a:r>
            <a:r>
              <a:rPr lang="ru-RU" sz="3200" b="1" dirty="0" smtClean="0"/>
              <a:t> </a:t>
            </a:r>
            <a:r>
              <a:rPr lang="ru-RU" sz="3200" b="1" dirty="0"/>
              <a:t>образуется один из самых ядовитых газов – угарный</a:t>
            </a:r>
            <a:r>
              <a:rPr lang="ru-RU" sz="3200" b="1" dirty="0" smtClean="0"/>
              <a:t>.  </a:t>
            </a:r>
          </a:p>
          <a:p>
            <a:pPr marL="82296" indent="0">
              <a:buNone/>
            </a:pPr>
            <a:endParaRPr lang="ru-RU" sz="2400" dirty="0"/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8496944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Недостатки полиэтиленовых пакетов и связанные с этим экологические проблемы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35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136904" cy="4032448"/>
          </a:xfrm>
        </p:spPr>
        <p:txBody>
          <a:bodyPr>
            <a:normAutofit/>
          </a:bodyPr>
          <a:lstStyle/>
          <a:p>
            <a:r>
              <a:rPr lang="ru-RU" sz="3600" dirty="0">
                <a:cs typeface="Times New Roman" pitchFamily="18" charset="0"/>
              </a:rPr>
              <a:t>4 триллиона пакетов в </a:t>
            </a:r>
            <a:r>
              <a:rPr lang="ru-RU" sz="3600" dirty="0" smtClean="0">
                <a:cs typeface="Times New Roman" pitchFamily="18" charset="0"/>
              </a:rPr>
              <a:t>год используется </a:t>
            </a:r>
            <a:r>
              <a:rPr lang="ru-RU" sz="3600" dirty="0">
                <a:cs typeface="Times New Roman" pitchFamily="18" charset="0"/>
              </a:rPr>
              <a:t>в </a:t>
            </a:r>
            <a:r>
              <a:rPr lang="ru-RU" sz="3600" b="1" dirty="0">
                <a:solidFill>
                  <a:srgbClr val="C00000"/>
                </a:solidFill>
                <a:cs typeface="Times New Roman" pitchFamily="18" charset="0"/>
                <a:hlinkClick r:id="rId2"/>
              </a:rPr>
              <a:t>мире</a:t>
            </a:r>
            <a:r>
              <a:rPr lang="ru-RU" sz="3600" dirty="0" smtClean="0">
                <a:cs typeface="Times New Roman" pitchFamily="18" charset="0"/>
              </a:rPr>
              <a:t>.</a:t>
            </a:r>
            <a:endParaRPr lang="ru-RU" sz="3600" dirty="0">
              <a:cs typeface="Times New Roman" pitchFamily="18" charset="0"/>
            </a:endParaRPr>
          </a:p>
          <a:p>
            <a:r>
              <a:rPr lang="ru-RU" sz="3600" dirty="0">
                <a:cs typeface="Times New Roman" pitchFamily="18" charset="0"/>
              </a:rPr>
              <a:t>6 млн. 300 тыс. тонн </a:t>
            </a:r>
            <a:r>
              <a:rPr lang="ru-RU" sz="3600" b="1" dirty="0">
                <a:solidFill>
                  <a:srgbClr val="FF0000"/>
                </a:solidFill>
                <a:cs typeface="Times New Roman" pitchFamily="18" charset="0"/>
                <a:hlinkClick r:id="rId3"/>
              </a:rPr>
              <a:t>мусора</a:t>
            </a:r>
            <a:r>
              <a:rPr lang="ru-RU" sz="3600" dirty="0">
                <a:cs typeface="Times New Roman" pitchFamily="18" charset="0"/>
              </a:rPr>
              <a:t>, большую часть которого составляет </a:t>
            </a:r>
            <a:r>
              <a:rPr lang="ru-RU" sz="3600" b="1" dirty="0">
                <a:cs typeface="Times New Roman" pitchFamily="18" charset="0"/>
                <a:hlinkClick r:id="rId4"/>
              </a:rPr>
              <a:t>пластик</a:t>
            </a:r>
            <a:r>
              <a:rPr lang="ru-RU" sz="3600" dirty="0">
                <a:cs typeface="Times New Roman" pitchFamily="18" charset="0"/>
              </a:rPr>
              <a:t>, </a:t>
            </a:r>
            <a:r>
              <a:rPr lang="ru-RU" sz="3600" dirty="0" smtClean="0">
                <a:cs typeface="Times New Roman" pitchFamily="18" charset="0"/>
              </a:rPr>
              <a:t>ежегодно </a:t>
            </a:r>
            <a:r>
              <a:rPr lang="ru-RU" sz="3600" dirty="0">
                <a:cs typeface="Times New Roman" pitchFamily="18" charset="0"/>
              </a:rPr>
              <a:t>сбрасывается в </a:t>
            </a:r>
            <a:r>
              <a:rPr lang="ru-RU" sz="3600" b="1" dirty="0">
                <a:cs typeface="Times New Roman" pitchFamily="18" charset="0"/>
                <a:hlinkClick r:id="rId5"/>
              </a:rPr>
              <a:t>Мировой океа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  <a:hlinkClick r:id="rId5"/>
              </a:rPr>
              <a:t>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8482088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Вред, наносимый природе.</a:t>
            </a:r>
            <a:endParaRPr lang="ru-RU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40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136904" cy="1728192"/>
          </a:xfrm>
        </p:spPr>
        <p:txBody>
          <a:bodyPr>
            <a:normAutofit fontScale="85000" lnSpcReduction="10000"/>
          </a:bodyPr>
          <a:lstStyle/>
          <a:p>
            <a:pPr marL="36576" indent="0">
              <a:buNone/>
            </a:pPr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dirty="0"/>
              <a:t>Цель: выяснение отношения учащихся </a:t>
            </a:r>
            <a:r>
              <a:rPr lang="ru-RU" sz="3200" b="1" dirty="0" smtClean="0"/>
              <a:t>и </a:t>
            </a:r>
            <a:r>
              <a:rPr lang="ru-RU" sz="3200" b="1" dirty="0" smtClean="0"/>
              <a:t>учителей</a:t>
            </a:r>
            <a:r>
              <a:rPr lang="ru-RU" sz="3200" b="1" dirty="0" smtClean="0"/>
              <a:t> </a:t>
            </a:r>
            <a:r>
              <a:rPr lang="ru-RU" sz="3200" b="1" dirty="0"/>
              <a:t>к использованию полиэтиленовых пакетов</a:t>
            </a:r>
            <a:r>
              <a:rPr lang="ru-RU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3356992"/>
            <a:ext cx="2908920" cy="29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3356992"/>
            <a:ext cx="3900488" cy="2866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332656"/>
            <a:ext cx="83529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Социологический опрос 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25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023365848"/>
              </p:ext>
            </p:extLst>
          </p:nvPr>
        </p:nvGraphicFramePr>
        <p:xfrm>
          <a:off x="1403648" y="1844824"/>
          <a:ext cx="619268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3443" y="295198"/>
            <a:ext cx="8266287" cy="14465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</a:t>
            </a:r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Результаты</a:t>
            </a:r>
          </a:p>
          <a:p>
            <a:r>
              <a:rPr lang="ru-RU" sz="4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         анкетирования</a:t>
            </a:r>
            <a:endParaRPr lang="ru-RU" sz="4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91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480838128"/>
              </p:ext>
            </p:extLst>
          </p:nvPr>
        </p:nvGraphicFramePr>
        <p:xfrm>
          <a:off x="467544" y="476672"/>
          <a:ext cx="820891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207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</TotalTime>
  <Words>447</Words>
  <Application>Microsoft Office PowerPoint</Application>
  <PresentationFormat>Экран (4:3)</PresentationFormat>
  <Paragraphs>51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Исследовательская работа                             «Загрязнение окружающей среды полиэтиленовыми пакетами»  </vt:lpstr>
      <vt:lpstr>привлечь внимание  учащихся школы и взрослых  к губительному воздействию полиэтиленовых пакетов  на окружающую  среду.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User</cp:lastModifiedBy>
  <cp:revision>57</cp:revision>
  <dcterms:created xsi:type="dcterms:W3CDTF">2013-12-10T11:11:16Z</dcterms:created>
  <dcterms:modified xsi:type="dcterms:W3CDTF">2017-04-23T11:38:42Z</dcterms:modified>
</cp:coreProperties>
</file>